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sldIdLst>
    <p:sldId id="256" r:id="rId2"/>
    <p:sldId id="265" r:id="rId3"/>
    <p:sldId id="262" r:id="rId4"/>
    <p:sldId id="266" r:id="rId5"/>
    <p:sldId id="267" r:id="rId6"/>
    <p:sldId id="268"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0D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20FB50-1BA4-4FFF-BC94-64D2F4B5CBFF}" v="502" dt="2021-10-07T07:36:52.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449" autoAdjust="0"/>
  </p:normalViewPr>
  <p:slideViewPr>
    <p:cSldViewPr snapToGrid="0">
      <p:cViewPr varScale="1">
        <p:scale>
          <a:sx n="82" d="100"/>
          <a:sy n="82" d="100"/>
        </p:scale>
        <p:origin x="1362" y="84"/>
      </p:cViewPr>
      <p:guideLst/>
    </p:cSldViewPr>
  </p:slideViewPr>
  <p:outlineViewPr>
    <p:cViewPr>
      <p:scale>
        <a:sx n="33" d="100"/>
        <a:sy n="33" d="100"/>
      </p:scale>
      <p:origin x="0" y="-171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 Edgcumbe" userId="37c60655c0289dc7" providerId="LiveId" clId="{DA20FB50-1BA4-4FFF-BC94-64D2F4B5CBFF}"/>
    <pc:docChg chg="undo custSel addSld modSld">
      <pc:chgData name="Edward Edgcumbe" userId="37c60655c0289dc7" providerId="LiveId" clId="{DA20FB50-1BA4-4FFF-BC94-64D2F4B5CBFF}" dt="2021-10-07T07:36:52.476" v="2976" actId="962"/>
      <pc:docMkLst>
        <pc:docMk/>
      </pc:docMkLst>
      <pc:sldChg chg="addSp delSp modSp mod">
        <pc:chgData name="Edward Edgcumbe" userId="37c60655c0289dc7" providerId="LiveId" clId="{DA20FB50-1BA4-4FFF-BC94-64D2F4B5CBFF}" dt="2021-10-07T07:35:00.133" v="2672" actId="962"/>
        <pc:sldMkLst>
          <pc:docMk/>
          <pc:sldMk cId="4222659355" sldId="256"/>
        </pc:sldMkLst>
        <pc:spChg chg="add del mod">
          <ac:chgData name="Edward Edgcumbe" userId="37c60655c0289dc7" providerId="LiveId" clId="{DA20FB50-1BA4-4FFF-BC94-64D2F4B5CBFF}" dt="2021-10-07T07:32:32.198" v="2479" actId="478"/>
          <ac:spMkLst>
            <pc:docMk/>
            <pc:sldMk cId="4222659355" sldId="256"/>
            <ac:spMk id="2" creationId="{222A2D48-A3DE-4C84-B0EA-2B68E878AA53}"/>
          </ac:spMkLst>
        </pc:spChg>
        <pc:spChg chg="add mod">
          <ac:chgData name="Edward Edgcumbe" userId="37c60655c0289dc7" providerId="LiveId" clId="{DA20FB50-1BA4-4FFF-BC94-64D2F4B5CBFF}" dt="2021-10-07T07:32:47.573" v="2490" actId="20577"/>
          <ac:spMkLst>
            <pc:docMk/>
            <pc:sldMk cId="4222659355" sldId="256"/>
            <ac:spMk id="4" creationId="{FEC15B04-9F8D-4556-A29D-98DA93115FCD}"/>
          </ac:spMkLst>
        </pc:spChg>
        <pc:picChg chg="mod">
          <ac:chgData name="Edward Edgcumbe" userId="37c60655c0289dc7" providerId="LiveId" clId="{DA20FB50-1BA4-4FFF-BC94-64D2F4B5CBFF}" dt="2021-10-07T07:35:00.133" v="2672" actId="962"/>
          <ac:picMkLst>
            <pc:docMk/>
            <pc:sldMk cId="4222659355" sldId="256"/>
            <ac:picMk id="3" creationId="{E4597529-1197-480B-B72E-9FEEE4AE8B2F}"/>
          </ac:picMkLst>
        </pc:picChg>
        <pc:picChg chg="mod">
          <ac:chgData name="Edward Edgcumbe" userId="37c60655c0289dc7" providerId="LiveId" clId="{DA20FB50-1BA4-4FFF-BC94-64D2F4B5CBFF}" dt="2021-10-07T07:34:47.417" v="2656" actId="962"/>
          <ac:picMkLst>
            <pc:docMk/>
            <pc:sldMk cId="4222659355" sldId="256"/>
            <ac:picMk id="5" creationId="{DDC6D14D-4F24-498B-ADC5-3649B867C5BE}"/>
          </ac:picMkLst>
        </pc:picChg>
      </pc:sldChg>
      <pc:sldChg chg="modSp mod">
        <pc:chgData name="Edward Edgcumbe" userId="37c60655c0289dc7" providerId="LiveId" clId="{DA20FB50-1BA4-4FFF-BC94-64D2F4B5CBFF}" dt="2021-10-07T07:35:16.643" v="2702" actId="962"/>
        <pc:sldMkLst>
          <pc:docMk/>
          <pc:sldMk cId="797742164" sldId="265"/>
        </pc:sldMkLst>
        <pc:spChg chg="mod">
          <ac:chgData name="Edward Edgcumbe" userId="37c60655c0289dc7" providerId="LiveId" clId="{DA20FB50-1BA4-4FFF-BC94-64D2F4B5CBFF}" dt="2021-08-19T12:10:31.310" v="36" actId="20577"/>
          <ac:spMkLst>
            <pc:docMk/>
            <pc:sldMk cId="797742164" sldId="265"/>
            <ac:spMk id="12" creationId="{10355666-32C2-48BF-B787-35E0B3AB1393}"/>
          </ac:spMkLst>
        </pc:spChg>
        <pc:picChg chg="mod">
          <ac:chgData name="Edward Edgcumbe" userId="37c60655c0289dc7" providerId="LiveId" clId="{DA20FB50-1BA4-4FFF-BC94-64D2F4B5CBFF}" dt="2021-10-07T07:35:16.643" v="2702" actId="962"/>
          <ac:picMkLst>
            <pc:docMk/>
            <pc:sldMk cId="797742164" sldId="265"/>
            <ac:picMk id="11" creationId="{071F4B65-EC9B-4EED-B245-F8D874B0A610}"/>
          </ac:picMkLst>
        </pc:picChg>
      </pc:sldChg>
      <pc:sldChg chg="modSp mod">
        <pc:chgData name="Edward Edgcumbe" userId="37c60655c0289dc7" providerId="LiveId" clId="{DA20FB50-1BA4-4FFF-BC94-64D2F4B5CBFF}" dt="2021-10-07T07:31:51.688" v="2477" actId="962"/>
        <pc:sldMkLst>
          <pc:docMk/>
          <pc:sldMk cId="2098209807" sldId="266"/>
        </pc:sldMkLst>
        <pc:spChg chg="mod">
          <ac:chgData name="Edward Edgcumbe" userId="37c60655c0289dc7" providerId="LiveId" clId="{DA20FB50-1BA4-4FFF-BC94-64D2F4B5CBFF}" dt="2021-10-06T20:04:38.188" v="546" actId="27636"/>
          <ac:spMkLst>
            <pc:docMk/>
            <pc:sldMk cId="2098209807" sldId="266"/>
            <ac:spMk id="3" creationId="{B57AB580-4BF5-4AF1-911D-2AB3B76C4DEA}"/>
          </ac:spMkLst>
        </pc:spChg>
        <pc:picChg chg="mod">
          <ac:chgData name="Edward Edgcumbe" userId="37c60655c0289dc7" providerId="LiveId" clId="{DA20FB50-1BA4-4FFF-BC94-64D2F4B5CBFF}" dt="2021-10-07T07:31:51.688" v="2477" actId="962"/>
          <ac:picMkLst>
            <pc:docMk/>
            <pc:sldMk cId="2098209807" sldId="266"/>
            <ac:picMk id="9" creationId="{FFBFD1CC-6115-4A93-A259-D70E20784A58}"/>
          </ac:picMkLst>
        </pc:picChg>
      </pc:sldChg>
      <pc:sldChg chg="addSp delSp modSp mod">
        <pc:chgData name="Edward Edgcumbe" userId="37c60655c0289dc7" providerId="LiveId" clId="{DA20FB50-1BA4-4FFF-BC94-64D2F4B5CBFF}" dt="2021-10-07T07:35:44.104" v="2830" actId="962"/>
        <pc:sldMkLst>
          <pc:docMk/>
          <pc:sldMk cId="4071328967" sldId="267"/>
        </pc:sldMkLst>
        <pc:spChg chg="mod">
          <ac:chgData name="Edward Edgcumbe" userId="37c60655c0289dc7" providerId="LiveId" clId="{DA20FB50-1BA4-4FFF-BC94-64D2F4B5CBFF}" dt="2021-10-06T20:01:14.193" v="200" actId="20577"/>
          <ac:spMkLst>
            <pc:docMk/>
            <pc:sldMk cId="4071328967" sldId="267"/>
            <ac:spMk id="3" creationId="{B57AB580-4BF5-4AF1-911D-2AB3B76C4DEA}"/>
          </ac:spMkLst>
        </pc:spChg>
        <pc:picChg chg="add del mod">
          <ac:chgData name="Edward Edgcumbe" userId="37c60655c0289dc7" providerId="LiveId" clId="{DA20FB50-1BA4-4FFF-BC94-64D2F4B5CBFF}" dt="2021-10-06T22:06:04.737" v="2239" actId="21"/>
          <ac:picMkLst>
            <pc:docMk/>
            <pc:sldMk cId="4071328967" sldId="267"/>
            <ac:picMk id="6" creationId="{8F2EDD48-8FAD-42F9-92A2-770CE2323BDA}"/>
          </ac:picMkLst>
        </pc:picChg>
        <pc:picChg chg="mod">
          <ac:chgData name="Edward Edgcumbe" userId="37c60655c0289dc7" providerId="LiveId" clId="{DA20FB50-1BA4-4FFF-BC94-64D2F4B5CBFF}" dt="2021-10-07T07:35:44.104" v="2830" actId="962"/>
          <ac:picMkLst>
            <pc:docMk/>
            <pc:sldMk cId="4071328967" sldId="267"/>
            <ac:picMk id="12" creationId="{005293AE-8F43-49B2-A3EF-01473313F0D7}"/>
          </ac:picMkLst>
        </pc:picChg>
      </pc:sldChg>
      <pc:sldChg chg="addSp delSp modSp add mod setBg">
        <pc:chgData name="Edward Edgcumbe" userId="37c60655c0289dc7" providerId="LiveId" clId="{DA20FB50-1BA4-4FFF-BC94-64D2F4B5CBFF}" dt="2021-10-07T07:36:52.476" v="2976" actId="962"/>
        <pc:sldMkLst>
          <pc:docMk/>
          <pc:sldMk cId="1875829070" sldId="268"/>
        </pc:sldMkLst>
        <pc:spChg chg="mod">
          <ac:chgData name="Edward Edgcumbe" userId="37c60655c0289dc7" providerId="LiveId" clId="{DA20FB50-1BA4-4FFF-BC94-64D2F4B5CBFF}" dt="2021-10-06T22:05:35.915" v="2235" actId="26606"/>
          <ac:spMkLst>
            <pc:docMk/>
            <pc:sldMk cId="1875829070" sldId="268"/>
            <ac:spMk id="2" creationId="{F471DD10-D26D-4959-8401-FE7D363B6800}"/>
          </ac:spMkLst>
        </pc:spChg>
        <pc:spChg chg="mod">
          <ac:chgData name="Edward Edgcumbe" userId="37c60655c0289dc7" providerId="LiveId" clId="{DA20FB50-1BA4-4FFF-BC94-64D2F4B5CBFF}" dt="2021-10-07T07:11:18.430" v="2295" actId="20577"/>
          <ac:spMkLst>
            <pc:docMk/>
            <pc:sldMk cId="1875829070" sldId="268"/>
            <ac:spMk id="3" creationId="{B57AB580-4BF5-4AF1-911D-2AB3B76C4DEA}"/>
          </ac:spMkLst>
        </pc:spChg>
        <pc:spChg chg="mod">
          <ac:chgData name="Edward Edgcumbe" userId="37c60655c0289dc7" providerId="LiveId" clId="{DA20FB50-1BA4-4FFF-BC94-64D2F4B5CBFF}" dt="2021-10-06T22:05:35.915" v="2235" actId="26606"/>
          <ac:spMkLst>
            <pc:docMk/>
            <pc:sldMk cId="1875829070" sldId="268"/>
            <ac:spMk id="5" creationId="{781FD45E-6372-4C98-AB0E-765AAD3EA072}"/>
          </ac:spMkLst>
        </pc:spChg>
        <pc:spChg chg="add del">
          <ac:chgData name="Edward Edgcumbe" userId="37c60655c0289dc7" providerId="LiveId" clId="{DA20FB50-1BA4-4FFF-BC94-64D2F4B5CBFF}" dt="2021-10-06T22:05:35.915" v="2235" actId="26606"/>
          <ac:spMkLst>
            <pc:docMk/>
            <pc:sldMk cId="1875829070" sldId="268"/>
            <ac:spMk id="11" creationId="{E4F9F79B-A093-478E-96B5-EE02BC93A858}"/>
          </ac:spMkLst>
        </pc:spChg>
        <pc:spChg chg="add del">
          <ac:chgData name="Edward Edgcumbe" userId="37c60655c0289dc7" providerId="LiveId" clId="{DA20FB50-1BA4-4FFF-BC94-64D2F4B5CBFF}" dt="2021-10-06T22:05:35.915" v="2235" actId="26606"/>
          <ac:spMkLst>
            <pc:docMk/>
            <pc:sldMk cId="1875829070" sldId="268"/>
            <ac:spMk id="13" creationId="{9BBC0C84-DC2A-43AE-9576-0A44295E8B9C}"/>
          </ac:spMkLst>
        </pc:spChg>
        <pc:spChg chg="add del">
          <ac:chgData name="Edward Edgcumbe" userId="37c60655c0289dc7" providerId="LiveId" clId="{DA20FB50-1BA4-4FFF-BC94-64D2F4B5CBFF}" dt="2021-10-06T22:05:35.915" v="2235" actId="26606"/>
          <ac:spMkLst>
            <pc:docMk/>
            <pc:sldMk cId="1875829070" sldId="268"/>
            <ac:spMk id="15" creationId="{F7194F93-1F71-4A70-9DF1-28F183771111}"/>
          </ac:spMkLst>
        </pc:spChg>
        <pc:picChg chg="add del mod ord">
          <ac:chgData name="Edward Edgcumbe" userId="37c60655c0289dc7" providerId="LiveId" clId="{DA20FB50-1BA4-4FFF-BC94-64D2F4B5CBFF}" dt="2021-10-06T22:06:08.500" v="2240" actId="478"/>
          <ac:picMkLst>
            <pc:docMk/>
            <pc:sldMk cId="1875829070" sldId="268"/>
            <ac:picMk id="6" creationId="{468BA433-9605-4428-BFD7-1F8FAE5D01A3}"/>
          </ac:picMkLst>
        </pc:picChg>
        <pc:picChg chg="del">
          <ac:chgData name="Edward Edgcumbe" userId="37c60655c0289dc7" providerId="LiveId" clId="{DA20FB50-1BA4-4FFF-BC94-64D2F4B5CBFF}" dt="2021-10-06T21:55:32.286" v="2223" actId="478"/>
          <ac:picMkLst>
            <pc:docMk/>
            <pc:sldMk cId="1875829070" sldId="268"/>
            <ac:picMk id="12" creationId="{005293AE-8F43-49B2-A3EF-01473313F0D7}"/>
          </ac:picMkLst>
        </pc:picChg>
        <pc:picChg chg="add mod">
          <ac:chgData name="Edward Edgcumbe" userId="37c60655c0289dc7" providerId="LiveId" clId="{DA20FB50-1BA4-4FFF-BC94-64D2F4B5CBFF}" dt="2021-10-07T07:36:52.476" v="2976" actId="962"/>
          <ac:picMkLst>
            <pc:docMk/>
            <pc:sldMk cId="1875829070" sldId="268"/>
            <ac:picMk id="14" creationId="{622BE091-A62D-4172-8645-133EBC3420D4}"/>
          </ac:picMkLst>
        </pc:picChg>
        <pc:cxnChg chg="add del">
          <ac:chgData name="Edward Edgcumbe" userId="37c60655c0289dc7" providerId="LiveId" clId="{DA20FB50-1BA4-4FFF-BC94-64D2F4B5CBFF}" dt="2021-10-06T22:05:35.915" v="2235" actId="26606"/>
          <ac:cxnSpMkLst>
            <pc:docMk/>
            <pc:sldMk cId="1875829070" sldId="268"/>
            <ac:cxnSpMk id="17" creationId="{D4C22394-EBC2-4FAF-A555-6C02D589EED7}"/>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C6978A-5726-417A-AC35-29E2C1AFF679}" type="datetimeFigureOut">
              <a:rPr lang="en-GB" smtClean="0"/>
              <a:t>07/10/2021</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89A78B-D428-44FB-8D71-F58AAA1B0C4C}" type="slidenum">
              <a:rPr lang="en-GB" smtClean="0"/>
              <a:t>‹#›</a:t>
            </a:fld>
            <a:endParaRPr lang="en-GB"/>
          </a:p>
        </p:txBody>
      </p:sp>
    </p:spTree>
    <p:extLst>
      <p:ext uri="{BB962C8B-B14F-4D97-AF65-F5344CB8AC3E}">
        <p14:creationId xmlns:p14="http://schemas.microsoft.com/office/powerpoint/2010/main" val="1705665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3F2640-82F2-4A9D-88FF-13ECF7998615}" type="datetime1">
              <a:rPr lang="en-GB" smtClean="0"/>
              <a:t>07/10/2021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490473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1B23BA-995C-4D79-94F6-27296A89B132}" type="datetime1">
              <a:rPr lang="en-GB" smtClean="0"/>
              <a:t>07/10/2021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2964089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F7DE2A-0CA4-4FE2-ADAE-77119D5045C9}" type="datetime1">
              <a:rPr lang="en-GB" smtClean="0"/>
              <a:t>07/10/2021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368832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7A252B-1C9C-45D4-AD9A-D2E72B081B51}" type="datetime1">
              <a:rPr lang="en-GB" smtClean="0"/>
              <a:t>07/10/2021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1526989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B86455-E4E8-4F4F-8A3D-F384FFC88457}" type="datetime1">
              <a:rPr lang="en-GB" smtClean="0"/>
              <a:t>07/10/2021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2995727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5E7A44-498B-46E2-9F37-BF30D454883F}" type="datetime1">
              <a:rPr lang="en-GB" smtClean="0"/>
              <a:t>07/10/2021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663002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2C0712-C5D2-4EB7-B75F-552840E91EA4}" type="datetime1">
              <a:rPr lang="en-GB" smtClean="0"/>
              <a:t>07/10/2021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1633095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609F6C-D54E-40B9-B8BC-42FFC82CD91B}" type="datetime1">
              <a:rPr lang="en-GB" smtClean="0"/>
              <a:t>07/10/2021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2258023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975472A-518A-48F7-82DD-3224B4B30CA8}" type="datetime1">
              <a:rPr lang="en-GB" smtClean="0"/>
              <a:t>07/10/2021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264529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207E7-D75E-4EC4-9936-8F982B94B5C5}" type="datetime1">
              <a:rPr lang="en-GB" smtClean="0"/>
              <a:t>07/10/2021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3011161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2FE24-13BF-4848-B388-597B8BF09864}" type="datetime1">
              <a:rPr lang="en-GB" smtClean="0"/>
              <a:t>07/10/2021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FE0754-A755-4E96-A5DC-414834198CF6}" type="slidenum">
              <a:rPr lang="en-GB" smtClean="0"/>
              <a:t>‹#›</a:t>
            </a:fld>
            <a:endParaRPr lang="en-GB"/>
          </a:p>
        </p:txBody>
      </p:sp>
    </p:spTree>
    <p:extLst>
      <p:ext uri="{BB962C8B-B14F-4D97-AF65-F5344CB8AC3E}">
        <p14:creationId xmlns:p14="http://schemas.microsoft.com/office/powerpoint/2010/main" val="1223640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1CC5FDE-8876-4338-9049-82EC0435FE75}" type="datetime1">
              <a:rPr lang="en-GB" smtClean="0"/>
              <a:t>07/10/2021</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7FE0754-A755-4E96-A5DC-414834198CF6}" type="slidenum">
              <a:rPr lang="en-GB" smtClean="0"/>
              <a:t>‹#›</a:t>
            </a:fld>
            <a:endParaRPr lang="en-GB"/>
          </a:p>
        </p:txBody>
      </p:sp>
    </p:spTree>
    <p:extLst>
      <p:ext uri="{BB962C8B-B14F-4D97-AF65-F5344CB8AC3E}">
        <p14:creationId xmlns:p14="http://schemas.microsoft.com/office/powerpoint/2010/main" val="35222047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therapeuticconsultants.co.uk/louis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uk/topic/running-charity/trustee-role-board" TargetMode="External"/><Relationship Id="rId2" Type="http://schemas.openxmlformats.org/officeDocument/2006/relationships/hyperlink" Target="https://www.gov.uk/guidance/charity-types-how-to-choose-a-structure"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info@holdthedrama.co.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ne member of HtD lying on the floor, looking at another playing the cello.">
            <a:extLst>
              <a:ext uri="{FF2B5EF4-FFF2-40B4-BE49-F238E27FC236}">
                <a16:creationId xmlns:a16="http://schemas.microsoft.com/office/drawing/2014/main" id="{DDC6D14D-4F24-498B-ADC5-3649B867C5BE}"/>
              </a:ext>
            </a:extLst>
          </p:cNvPr>
          <p:cNvPicPr>
            <a:picLocks noChangeAspect="1"/>
          </p:cNvPicPr>
          <p:nvPr/>
        </p:nvPicPr>
        <p:blipFill rotWithShape="1">
          <a:blip r:embed="rId2">
            <a:extLst>
              <a:ext uri="{28A0092B-C50C-407E-A947-70E740481C1C}">
                <a14:useLocalDpi xmlns:a14="http://schemas.microsoft.com/office/drawing/2010/main" val="0"/>
              </a:ext>
            </a:extLst>
          </a:blip>
          <a:srcRect l="5204" b="8636"/>
          <a:stretch/>
        </p:blipFill>
        <p:spPr>
          <a:xfrm>
            <a:off x="0" y="-1"/>
            <a:ext cx="6858000" cy="9906001"/>
          </a:xfrm>
          <a:prstGeom prst="rect">
            <a:avLst/>
          </a:prstGeom>
        </p:spPr>
      </p:pic>
      <p:sp>
        <p:nvSpPr>
          <p:cNvPr id="7" name="TextBox 6">
            <a:extLst>
              <a:ext uri="{FF2B5EF4-FFF2-40B4-BE49-F238E27FC236}">
                <a16:creationId xmlns:a16="http://schemas.microsoft.com/office/drawing/2014/main" id="{A11BEFE1-314D-4FD3-BEA7-735BEF5F4ADB}"/>
              </a:ext>
            </a:extLst>
          </p:cNvPr>
          <p:cNvSpPr txBox="1"/>
          <p:nvPr/>
        </p:nvSpPr>
        <p:spPr>
          <a:xfrm>
            <a:off x="173990" y="8151674"/>
            <a:ext cx="3564890" cy="1754326"/>
          </a:xfrm>
          <a:prstGeom prst="rect">
            <a:avLst/>
          </a:prstGeom>
          <a:noFill/>
        </p:spPr>
        <p:txBody>
          <a:bodyPr wrap="square" rtlCol="0">
            <a:spAutoFit/>
          </a:bodyPr>
          <a:lstStyle/>
          <a:p>
            <a:r>
              <a:rPr lang="en-GB" sz="3600" b="1" dirty="0">
                <a:solidFill>
                  <a:schemeClr val="bg1"/>
                </a:solidFill>
                <a:latin typeface="Kalam" panose="02000000000000000000" pitchFamily="2" charset="0"/>
                <a:cs typeface="Kalam" panose="02000000000000000000" pitchFamily="2" charset="0"/>
              </a:rPr>
              <a:t>Trustee Information Pack</a:t>
            </a:r>
            <a:endParaRPr lang="en-GB" sz="3600" b="1" dirty="0">
              <a:latin typeface="Kalam" panose="02000000000000000000" pitchFamily="2" charset="0"/>
              <a:cs typeface="Kalam" panose="02000000000000000000" pitchFamily="2" charset="0"/>
            </a:endParaRPr>
          </a:p>
        </p:txBody>
      </p:sp>
      <p:pic>
        <p:nvPicPr>
          <p:cNvPr id="3" name="Picture 2" descr="HtD Logo">
            <a:extLst>
              <a:ext uri="{FF2B5EF4-FFF2-40B4-BE49-F238E27FC236}">
                <a16:creationId xmlns:a16="http://schemas.microsoft.com/office/drawing/2014/main" id="{E4597529-1197-480B-B72E-9FEEE4AE8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240" y="1056640"/>
            <a:ext cx="2255520" cy="2255520"/>
          </a:xfrm>
          <a:prstGeom prst="rect">
            <a:avLst/>
          </a:prstGeom>
        </p:spPr>
      </p:pic>
      <p:sp>
        <p:nvSpPr>
          <p:cNvPr id="4" name="Title 3">
            <a:extLst>
              <a:ext uri="{FF2B5EF4-FFF2-40B4-BE49-F238E27FC236}">
                <a16:creationId xmlns:a16="http://schemas.microsoft.com/office/drawing/2014/main" id="{FEC15B04-9F8D-4556-A29D-98DA93115FCD}"/>
              </a:ext>
            </a:extLst>
          </p:cNvPr>
          <p:cNvSpPr>
            <a:spLocks noGrp="1"/>
          </p:cNvSpPr>
          <p:nvPr>
            <p:ph type="ctrTitle"/>
          </p:nvPr>
        </p:nvSpPr>
        <p:spPr>
          <a:xfrm>
            <a:off x="514350" y="-3448756"/>
            <a:ext cx="5829300" cy="3448756"/>
          </a:xfrm>
        </p:spPr>
        <p:txBody>
          <a:bodyPr vert="horz" lIns="91440" tIns="45720" rIns="91440" bIns="45720" rtlCol="0" anchor="b">
            <a:normAutofit/>
          </a:bodyPr>
          <a:lstStyle/>
          <a:p>
            <a:r>
              <a:rPr lang="en-GB" dirty="0"/>
              <a:t>Cover page</a:t>
            </a:r>
          </a:p>
        </p:txBody>
      </p:sp>
    </p:spTree>
    <p:extLst>
      <p:ext uri="{BB962C8B-B14F-4D97-AF65-F5344CB8AC3E}">
        <p14:creationId xmlns:p14="http://schemas.microsoft.com/office/powerpoint/2010/main" val="4222659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DD10-D26D-4959-8401-FE7D363B6800}"/>
              </a:ext>
            </a:extLst>
          </p:cNvPr>
          <p:cNvSpPr>
            <a:spLocks noGrp="1"/>
          </p:cNvSpPr>
          <p:nvPr>
            <p:ph type="title"/>
          </p:nvPr>
        </p:nvSpPr>
        <p:spPr/>
        <p:txBody>
          <a:bodyPr/>
          <a:lstStyle/>
          <a:p>
            <a:r>
              <a:rPr lang="en-GB" dirty="0">
                <a:solidFill>
                  <a:srgbClr val="130D42"/>
                </a:solidFill>
                <a:latin typeface="Kalam" panose="02000000000000000000" pitchFamily="2" charset="0"/>
                <a:cs typeface="Kalam" panose="02000000000000000000" pitchFamily="2" charset="0"/>
              </a:rPr>
              <a:t>Introducing Hold the Drama</a:t>
            </a:r>
          </a:p>
        </p:txBody>
      </p:sp>
      <p:sp>
        <p:nvSpPr>
          <p:cNvPr id="3" name="Content Placeholder 2">
            <a:extLst>
              <a:ext uri="{FF2B5EF4-FFF2-40B4-BE49-F238E27FC236}">
                <a16:creationId xmlns:a16="http://schemas.microsoft.com/office/drawing/2014/main" id="{B57AB580-4BF5-4AF1-911D-2AB3B76C4DEA}"/>
              </a:ext>
            </a:extLst>
          </p:cNvPr>
          <p:cNvSpPr>
            <a:spLocks noGrp="1"/>
          </p:cNvSpPr>
          <p:nvPr>
            <p:ph idx="1"/>
          </p:nvPr>
        </p:nvSpPr>
        <p:spPr>
          <a:xfrm>
            <a:off x="471488" y="2159538"/>
            <a:ext cx="3303984" cy="3183793"/>
          </a:xfrm>
        </p:spPr>
        <p:txBody>
          <a:bodyPr>
            <a:normAutofit fontScale="92500"/>
          </a:bodyPr>
          <a:lstStyle/>
          <a:p>
            <a:pPr marL="0" indent="0">
              <a:buNone/>
            </a:pPr>
            <a:r>
              <a:rPr lang="en-GB" sz="14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deliver immersive shows for children that use high-quality live music to tell stories that explore issues around mental health. </a:t>
            </a:r>
          </a:p>
          <a:p>
            <a:pPr marL="0" indent="0">
              <a:buNone/>
            </a:pPr>
            <a:r>
              <a:rPr lang="en-GB" sz="14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Our shows are non-verbal and trust children’s imaginations to make sense of dramatic, visual, and musical cues. We leave space for the children to discuss and articulate the plot in their own words.</a:t>
            </a:r>
          </a:p>
          <a:p>
            <a:pPr marL="0" indent="0">
              <a:buNone/>
            </a:pPr>
            <a:r>
              <a:rPr lang="en-GB" sz="14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Following individual postgraduate study at the Royal Academy of Music, we were brought together as fellows of Open Academy, the conservatoire’s creative learning and participation programme.   We created our first show, </a:t>
            </a:r>
            <a:r>
              <a:rPr lang="en-GB" sz="1400" i="1"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Stripes</a:t>
            </a:r>
            <a:r>
              <a:rPr lang="en-GB" sz="14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as the culmination of our fellowship year in 2018.</a:t>
            </a:r>
          </a:p>
          <a:p>
            <a:pPr marL="0" indent="0">
              <a:buNone/>
            </a:pPr>
            <a:endParaRPr lang="en-GB" sz="14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a:p>
            <a:pPr lvl="1"/>
            <a:endParaRPr lang="en-GB" sz="1200" dirty="0"/>
          </a:p>
        </p:txBody>
      </p:sp>
      <p:sp>
        <p:nvSpPr>
          <p:cNvPr id="5" name="Slide Number Placeholder 4">
            <a:extLst>
              <a:ext uri="{FF2B5EF4-FFF2-40B4-BE49-F238E27FC236}">
                <a16:creationId xmlns:a16="http://schemas.microsoft.com/office/drawing/2014/main" id="{781FD45E-6372-4C98-AB0E-765AAD3EA072}"/>
              </a:ext>
            </a:extLst>
          </p:cNvPr>
          <p:cNvSpPr>
            <a:spLocks noGrp="1"/>
          </p:cNvSpPr>
          <p:nvPr>
            <p:ph type="sldNum" sz="quarter" idx="12"/>
          </p:nvPr>
        </p:nvSpPr>
        <p:spPr/>
        <p:txBody>
          <a:bodyPr/>
          <a:lstStyle/>
          <a:p>
            <a:r>
              <a:rPr lang="en-GB" sz="12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1</a:t>
            </a:r>
            <a:endParaRPr lang="en-GB"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pic>
        <p:nvPicPr>
          <p:cNvPr id="11" name="Picture 10" descr="HtD posing for a photo outside&#10;">
            <a:extLst>
              <a:ext uri="{FF2B5EF4-FFF2-40B4-BE49-F238E27FC236}">
                <a16:creationId xmlns:a16="http://schemas.microsoft.com/office/drawing/2014/main" id="{071F4B65-EC9B-4EED-B245-F8D874B0A610}"/>
              </a:ext>
            </a:extLst>
          </p:cNvPr>
          <p:cNvPicPr>
            <a:picLocks noChangeAspect="1"/>
          </p:cNvPicPr>
          <p:nvPr/>
        </p:nvPicPr>
        <p:blipFill rotWithShape="1">
          <a:blip r:embed="rId2">
            <a:extLst>
              <a:ext uri="{28A0092B-C50C-407E-A947-70E740481C1C}">
                <a14:useLocalDpi xmlns:a14="http://schemas.microsoft.com/office/drawing/2010/main" val="0"/>
              </a:ext>
            </a:extLst>
          </a:blip>
          <a:srcRect t="35135"/>
          <a:stretch/>
        </p:blipFill>
        <p:spPr>
          <a:xfrm>
            <a:off x="3775472" y="2412528"/>
            <a:ext cx="2611039" cy="2540472"/>
          </a:xfrm>
          <a:prstGeom prst="rect">
            <a:avLst/>
          </a:prstGeom>
          <a:ln>
            <a:solidFill>
              <a:srgbClr val="130D42"/>
            </a:solidFill>
          </a:ln>
        </p:spPr>
      </p:pic>
      <p:sp>
        <p:nvSpPr>
          <p:cNvPr id="12" name="TextBox 11">
            <a:extLst>
              <a:ext uri="{FF2B5EF4-FFF2-40B4-BE49-F238E27FC236}">
                <a16:creationId xmlns:a16="http://schemas.microsoft.com/office/drawing/2014/main" id="{10355666-32C2-48BF-B787-35E0B3AB1393}"/>
              </a:ext>
            </a:extLst>
          </p:cNvPr>
          <p:cNvSpPr txBox="1"/>
          <p:nvPr/>
        </p:nvSpPr>
        <p:spPr>
          <a:xfrm>
            <a:off x="471488" y="5295812"/>
            <a:ext cx="5915023" cy="2392963"/>
          </a:xfrm>
          <a:prstGeom prst="rect">
            <a:avLst/>
          </a:prstGeom>
          <a:noFill/>
        </p:spPr>
        <p:txBody>
          <a:bodyPr wrap="square">
            <a:spAutoFit/>
          </a:bodyPr>
          <a:lstStyle/>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After an initial tour organised in conjunction with Spitalfields Music, we’ve had two successful rounds of lottery funding from Arts Council England, which have allowed us to:	</a:t>
            </a:r>
          </a:p>
          <a:p>
            <a:pPr marL="628650" lvl="1" indent="-171450">
              <a:lnSpc>
                <a:spcPct val="150000"/>
              </a:lnSpc>
              <a:buFont typeface="Arial" panose="020B0604020202020204" pitchFamily="34" charset="0"/>
              <a:buChar char="•"/>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share our work with more than 4500 children;</a:t>
            </a:r>
          </a:p>
          <a:p>
            <a:pPr marL="628650" lvl="1" indent="-171450">
              <a:lnSpc>
                <a:spcPct val="150000"/>
              </a:lnSpc>
              <a:buFont typeface="Arial" panose="020B0604020202020204" pitchFamily="34" charset="0"/>
              <a:buChar char="•"/>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tour </a:t>
            </a:r>
            <a:r>
              <a:rPr lang="en-GB" sz="1300" i="1"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Stripes</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to schools across Waltham Forest;</a:t>
            </a:r>
          </a:p>
          <a:p>
            <a:pPr marL="628650" lvl="1" indent="-171450">
              <a:buFont typeface="Arial" panose="020B0604020202020204" pitchFamily="34" charset="0"/>
              <a:buChar char="•"/>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develop our performance practice and a second show through a residency at Snape Maltings;</a:t>
            </a:r>
          </a:p>
          <a:p>
            <a:pPr marL="628650" lvl="1" indent="-171450">
              <a:lnSpc>
                <a:spcPct val="150000"/>
              </a:lnSpc>
              <a:buFont typeface="Arial" panose="020B0604020202020204" pitchFamily="34" charset="0"/>
              <a:buChar char="•"/>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plan a national tour, subsequently cancelled by COVID;</a:t>
            </a:r>
          </a:p>
          <a:p>
            <a:pPr marL="628650" lvl="1" indent="-171450">
              <a:buFont typeface="Arial" panose="020B0604020202020204" pitchFamily="34" charset="0"/>
              <a:buChar char="•"/>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replan and </a:t>
            </a:r>
            <a:r>
              <a:rPr lang="en-GB" sz="1300" dirty="0" err="1">
                <a:solidFill>
                  <a:srgbClr val="130D42"/>
                </a:solidFill>
                <a:latin typeface="Lato Medium" panose="020F0502020204030203" pitchFamily="34" charset="0"/>
                <a:ea typeface="Lato Medium" panose="020F0502020204030203" pitchFamily="34" charset="0"/>
                <a:cs typeface="Lato Medium" panose="020F0502020204030203" pitchFamily="34" charset="0"/>
              </a:rPr>
              <a:t>rebudget</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to create </a:t>
            </a:r>
            <a:r>
              <a:rPr lang="en-GB" sz="1300" i="1"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Digital Stripes</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which is now being shared remotely with schools across the country.</a:t>
            </a:r>
          </a:p>
        </p:txBody>
      </p:sp>
    </p:spTree>
    <p:extLst>
      <p:ext uri="{BB962C8B-B14F-4D97-AF65-F5344CB8AC3E}">
        <p14:creationId xmlns:p14="http://schemas.microsoft.com/office/powerpoint/2010/main" val="797742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DD10-D26D-4959-8401-FE7D363B6800}"/>
              </a:ext>
            </a:extLst>
          </p:cNvPr>
          <p:cNvSpPr>
            <a:spLocks noGrp="1"/>
          </p:cNvSpPr>
          <p:nvPr>
            <p:ph type="title"/>
          </p:nvPr>
        </p:nvSpPr>
        <p:spPr/>
        <p:txBody>
          <a:bodyPr/>
          <a:lstStyle/>
          <a:p>
            <a:r>
              <a:rPr lang="en-GB" dirty="0">
                <a:solidFill>
                  <a:srgbClr val="130D42"/>
                </a:solidFill>
                <a:latin typeface="Kalam" panose="02000000000000000000" pitchFamily="2" charset="0"/>
                <a:cs typeface="Kalam" panose="02000000000000000000" pitchFamily="2" charset="0"/>
              </a:rPr>
              <a:t>What we do</a:t>
            </a:r>
          </a:p>
        </p:txBody>
      </p:sp>
      <p:sp>
        <p:nvSpPr>
          <p:cNvPr id="3" name="Content Placeholder 2">
            <a:extLst>
              <a:ext uri="{FF2B5EF4-FFF2-40B4-BE49-F238E27FC236}">
                <a16:creationId xmlns:a16="http://schemas.microsoft.com/office/drawing/2014/main" id="{B57AB580-4BF5-4AF1-911D-2AB3B76C4DEA}"/>
              </a:ext>
            </a:extLst>
          </p:cNvPr>
          <p:cNvSpPr>
            <a:spLocks noGrp="1"/>
          </p:cNvSpPr>
          <p:nvPr>
            <p:ph idx="1"/>
          </p:nvPr>
        </p:nvSpPr>
        <p:spPr>
          <a:xfrm>
            <a:off x="471488" y="2159538"/>
            <a:ext cx="5915024" cy="1243025"/>
          </a:xfrm>
        </p:spPr>
        <p:txBody>
          <a:bodyPr>
            <a:normAutofit lnSpcReduction="10000"/>
          </a:bodyPr>
          <a:lstStyle/>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use music as a way to start conversations about emotions and feelings. Whether they’ve seen it in person or online, we find that children can both articulate the plot of </a:t>
            </a:r>
            <a:r>
              <a:rPr lang="en-GB" sz="1300" i="1"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Stripes</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and then unpick their own emotional responses with inspiring clarity. It’s particularly moving when children who are otherwise reticent in classroom settings share their understanding—we’ve had teachers in tears, as their pupils demonstrate their ability to interpret dramatic and musical cues. These are just a few of their comments: </a:t>
            </a:r>
          </a:p>
        </p:txBody>
      </p:sp>
      <p:sp>
        <p:nvSpPr>
          <p:cNvPr id="5" name="Slide Number Placeholder 4">
            <a:extLst>
              <a:ext uri="{FF2B5EF4-FFF2-40B4-BE49-F238E27FC236}">
                <a16:creationId xmlns:a16="http://schemas.microsoft.com/office/drawing/2014/main" id="{781FD45E-6372-4C98-AB0E-765AAD3EA072}"/>
              </a:ext>
            </a:extLst>
          </p:cNvPr>
          <p:cNvSpPr>
            <a:spLocks noGrp="1"/>
          </p:cNvSpPr>
          <p:nvPr>
            <p:ph type="sldNum" sz="quarter" idx="12"/>
          </p:nvPr>
        </p:nvSpPr>
        <p:spPr/>
        <p:txBody>
          <a:bodyPr/>
          <a:lstStyle/>
          <a:p>
            <a:r>
              <a:rPr lang="en-GB" sz="12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2</a:t>
            </a:r>
            <a:endParaRPr lang="en-GB"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sp>
        <p:nvSpPr>
          <p:cNvPr id="19" name="Rectangle 3">
            <a:extLst>
              <a:ext uri="{FF2B5EF4-FFF2-40B4-BE49-F238E27FC236}">
                <a16:creationId xmlns:a16="http://schemas.microsoft.com/office/drawing/2014/main" id="{7793A637-79D5-498A-984D-9587057862A3}"/>
              </a:ext>
            </a:extLst>
          </p:cNvPr>
          <p:cNvSpPr>
            <a:spLocks noChangeArrowheads="1"/>
          </p:cNvSpPr>
          <p:nvPr/>
        </p:nvSpPr>
        <p:spPr bwMode="auto">
          <a:xfrm>
            <a:off x="1200344" y="6831818"/>
            <a:ext cx="4457312" cy="2349579"/>
          </a:xfrm>
          <a:prstGeom prst="roundRect">
            <a:avLst/>
          </a:prstGeom>
          <a:solidFill>
            <a:srgbClr val="130D42"/>
          </a:solidFill>
          <a:ln>
            <a:solidFill>
              <a:srgbClr val="130D4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I had the privilege of seeing Hold the Drama perform to Years 3&amp;4 at Waltham Forest. The children were enrapt from beginning to end and it was incredibly moving to see the whole group burst into spontaneous song as they </a:t>
            </a:r>
            <a:r>
              <a:rPr kumimoji="0" lang="en-US" altLang="en-US" sz="1200" b="0" i="1" u="none" strike="noStrike" cap="none" normalizeH="0" baseline="0" dirty="0" err="1">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recognised</a:t>
            </a:r>
            <a:r>
              <a:rPr kumimoji="0" lang="en-US" altLang="en-US" sz="1200" b="0" i="1"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 one of the pieces played. The play is a fantastic vehicle for children to explore important themes around identity, friendship and collaboration. </a:t>
            </a:r>
            <a:endParaRPr kumimoji="0" lang="en-US" altLang="en-US" sz="1200" b="0" i="0"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At a time when the emotional wellbeing of children and development of resilience couldn’t be more pressing,</a:t>
            </a:r>
            <a:r>
              <a:rPr kumimoji="0" lang="en-US" altLang="en-US" sz="1200" b="1" i="1"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 every primary school in the UK would be wise to include Stripes as an essential part of their mental health </a:t>
            </a:r>
            <a:r>
              <a:rPr kumimoji="0" lang="en-US" altLang="en-US" sz="1200" b="1" i="1" u="none" strike="noStrike" cap="none" normalizeH="0" baseline="0" dirty="0" err="1">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programme</a:t>
            </a:r>
            <a:r>
              <a:rPr kumimoji="0" lang="en-US" altLang="en-US" sz="1200" b="1" i="1"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rPr>
              <a:t>.</a:t>
            </a:r>
            <a:endParaRPr kumimoji="0" lang="en-US" altLang="en-US" sz="1200" b="0" i="0" u="none" strike="noStrike" cap="none" normalizeH="0" baseline="0" dirty="0">
              <a:ln>
                <a:noFill/>
              </a:ln>
              <a:solidFill>
                <a:schemeClr val="bg1"/>
              </a:solidFill>
              <a:effectLst/>
              <a:latin typeface="Lato Medium" panose="020F0502020204030203" pitchFamily="34" charset="0"/>
              <a:ea typeface="Lato Medium" panose="020F0502020204030203" pitchFamily="34" charset="0"/>
              <a:cs typeface="Lato Medium" panose="020F0502020204030203" pitchFamily="34" charset="0"/>
            </a:endParaRPr>
          </a:p>
        </p:txBody>
      </p:sp>
      <p:sp>
        <p:nvSpPr>
          <p:cNvPr id="20" name="Content Placeholder 2">
            <a:extLst>
              <a:ext uri="{FF2B5EF4-FFF2-40B4-BE49-F238E27FC236}">
                <a16:creationId xmlns:a16="http://schemas.microsoft.com/office/drawing/2014/main" id="{FC0E5945-0387-4A6B-80E1-9210E269AB59}"/>
              </a:ext>
            </a:extLst>
          </p:cNvPr>
          <p:cNvSpPr txBox="1">
            <a:spLocks/>
          </p:cNvSpPr>
          <p:nvPr/>
        </p:nvSpPr>
        <p:spPr>
          <a:xfrm>
            <a:off x="471488" y="5630626"/>
            <a:ext cx="5915024" cy="124302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We’re not experts in mental health but we take enormous care to frame our discussion and provide supporting materials to teachers so that they can continue and develop the conversations that the show stimulates. </a:t>
            </a:r>
            <a:r>
              <a:rPr kumimoji="0" lang="en-US" altLang="en-US" sz="1300" b="0" i="0" u="none" strike="noStrike" cap="none" normalizeH="0" baseline="0" dirty="0">
                <a:ln>
                  <a:noFill/>
                </a:ln>
                <a:solidFill>
                  <a:srgbClr val="130D42"/>
                </a:solidFill>
                <a:effectLst/>
                <a:latin typeface="Lato Medium" panose="020F0502020204030203" pitchFamily="34" charset="0"/>
                <a:ea typeface="Lato Medium" panose="020F0502020204030203" pitchFamily="34" charset="0"/>
                <a:cs typeface="Lato Medium" panose="020F0502020204030203" pitchFamily="34" charset="0"/>
                <a:hlinkClick r:id="rId2">
                  <a:extLst>
                    <a:ext uri="{A12FA001-AC4F-418D-AE19-62706E023703}">
                      <ahyp:hlinkClr xmlns:ahyp="http://schemas.microsoft.com/office/drawing/2018/hyperlinkcolor" val="tx"/>
                    </a:ext>
                  </a:extLst>
                </a:hlinkClick>
              </a:rPr>
              <a:t>Louise Keller</a:t>
            </a:r>
            <a:r>
              <a:rPr kumimoji="0" lang="en-US" altLang="en-US" sz="1300" b="0" i="0" u="none" strike="noStrike" cap="none" normalizeH="0" baseline="0" dirty="0">
                <a:ln>
                  <a:noFill/>
                </a:ln>
                <a:solidFill>
                  <a:srgbClr val="130D42"/>
                </a:solidFill>
                <a:effectLst/>
                <a:latin typeface="Lato Medium" panose="020F0502020204030203" pitchFamily="34" charset="0"/>
                <a:ea typeface="Lato Medium" panose="020F0502020204030203" pitchFamily="34" charset="0"/>
                <a:cs typeface="Lato Medium" panose="020F0502020204030203" pitchFamily="34" charset="0"/>
              </a:rPr>
              <a:t>, a UKCP &amp; BACP registered </a:t>
            </a:r>
            <a:r>
              <a:rPr lang="en-US" altLang="en-US"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c</a:t>
            </a:r>
            <a:r>
              <a:rPr kumimoji="0" lang="en-US" altLang="en-US" sz="1300" b="0" i="0" u="none" strike="noStrike" cap="none" normalizeH="0" baseline="0" dirty="0">
                <a:ln>
                  <a:noFill/>
                </a:ln>
                <a:solidFill>
                  <a:srgbClr val="130D42"/>
                </a:solidFill>
                <a:effectLst/>
                <a:latin typeface="Lato Medium" panose="020F0502020204030203" pitchFamily="34" charset="0"/>
                <a:ea typeface="Lato Medium" panose="020F0502020204030203" pitchFamily="34" charset="0"/>
                <a:cs typeface="Lato Medium" panose="020F0502020204030203" pitchFamily="34" charset="0"/>
              </a:rPr>
              <a:t>hild &amp; adolescent </a:t>
            </a:r>
            <a:r>
              <a:rPr lang="en-US" altLang="en-US"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p</a:t>
            </a:r>
            <a:r>
              <a:rPr kumimoji="0" lang="en-US" altLang="en-US" sz="1300" b="0" i="0" u="none" strike="noStrike" cap="none" normalizeH="0" baseline="0" dirty="0">
                <a:ln>
                  <a:noFill/>
                </a:ln>
                <a:solidFill>
                  <a:srgbClr val="130D42"/>
                </a:solidFill>
                <a:effectLst/>
                <a:latin typeface="Lato Medium" panose="020F0502020204030203" pitchFamily="34" charset="0"/>
                <a:ea typeface="Lato Medium" panose="020F0502020204030203" pitchFamily="34" charset="0"/>
                <a:cs typeface="Lato Medium" panose="020F0502020204030203" pitchFamily="34" charset="0"/>
              </a:rPr>
              <a:t>sychotherapist, came to watch </a:t>
            </a:r>
            <a:r>
              <a:rPr kumimoji="0" lang="en-US" altLang="en-US" sz="1300" b="0" i="1" u="none" strike="noStrike" cap="none" normalizeH="0" baseline="0" dirty="0">
                <a:ln>
                  <a:noFill/>
                </a:ln>
                <a:solidFill>
                  <a:srgbClr val="130D42"/>
                </a:solidFill>
                <a:effectLst/>
                <a:latin typeface="Lato Medium" panose="020F0502020204030203" pitchFamily="34" charset="0"/>
                <a:ea typeface="Lato Medium" panose="020F0502020204030203" pitchFamily="34" charset="0"/>
                <a:cs typeface="Lato Medium" panose="020F0502020204030203" pitchFamily="34" charset="0"/>
              </a:rPr>
              <a:t>Stripes</a:t>
            </a:r>
            <a:r>
              <a:rPr kumimoji="0" lang="en-US" altLang="en-US" sz="1300" b="0" i="0" u="none" strike="noStrike" cap="none" normalizeH="0" baseline="0" dirty="0">
                <a:ln>
                  <a:noFill/>
                </a:ln>
                <a:solidFill>
                  <a:srgbClr val="130D42"/>
                </a:solidFill>
                <a:effectLst/>
                <a:latin typeface="Lato Medium" panose="020F0502020204030203" pitchFamily="34" charset="0"/>
                <a:ea typeface="Lato Medium" panose="020F0502020204030203" pitchFamily="34" charset="0"/>
                <a:cs typeface="Lato Medium" panose="020F0502020204030203" pitchFamily="34" charset="0"/>
              </a:rPr>
              <a:t> at South Grove Primary School during the Waltham Forest Tour:</a:t>
            </a:r>
          </a:p>
          <a:p>
            <a:pPr marL="0" indent="0">
              <a:buFont typeface="Arial" panose="020B0604020202020204" pitchFamily="34" charset="0"/>
              <a:buNone/>
            </a:pPr>
            <a:endPar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sp>
        <p:nvSpPr>
          <p:cNvPr id="22" name="TextBox 21">
            <a:extLst>
              <a:ext uri="{FF2B5EF4-FFF2-40B4-BE49-F238E27FC236}">
                <a16:creationId xmlns:a16="http://schemas.microsoft.com/office/drawing/2014/main" id="{40FFB976-1956-4008-8D91-F877F2702C36}"/>
              </a:ext>
            </a:extLst>
          </p:cNvPr>
          <p:cNvSpPr txBox="1"/>
          <p:nvPr/>
        </p:nvSpPr>
        <p:spPr>
          <a:xfrm>
            <a:off x="696685" y="3546459"/>
            <a:ext cx="2732315" cy="1123712"/>
          </a:xfrm>
          <a:prstGeom prst="roundRect">
            <a:avLst/>
          </a:prstGeom>
          <a:solidFill>
            <a:srgbClr val="130D42"/>
          </a:solidFill>
          <a:ln>
            <a:solidFill>
              <a:srgbClr val="130D42"/>
            </a:solidFill>
          </a:ln>
        </p:spPr>
        <p:txBody>
          <a:bodyPr wrap="square">
            <a:spAutoFit/>
          </a:bodyPr>
          <a:lstStyle/>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Stripes changed how I think about</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other people because now I let people</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be as different as I let myself, I did</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before but now I can do that more and</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treat people better.</a:t>
            </a:r>
          </a:p>
        </p:txBody>
      </p:sp>
      <p:sp>
        <p:nvSpPr>
          <p:cNvPr id="24" name="TextBox 23">
            <a:extLst>
              <a:ext uri="{FF2B5EF4-FFF2-40B4-BE49-F238E27FC236}">
                <a16:creationId xmlns:a16="http://schemas.microsoft.com/office/drawing/2014/main" id="{E8297490-E66F-43D9-AA57-7BFA2C878D7C}"/>
              </a:ext>
            </a:extLst>
          </p:cNvPr>
          <p:cNvSpPr txBox="1"/>
          <p:nvPr/>
        </p:nvSpPr>
        <p:spPr>
          <a:xfrm>
            <a:off x="3817776" y="3746734"/>
            <a:ext cx="2141375" cy="510778"/>
          </a:xfrm>
          <a:prstGeom prst="roundRect">
            <a:avLst/>
          </a:prstGeom>
          <a:solidFill>
            <a:srgbClr val="130D42"/>
          </a:solidFill>
          <a:ln>
            <a:solidFill>
              <a:srgbClr val="130D42"/>
            </a:solidFill>
          </a:ln>
        </p:spPr>
        <p:txBody>
          <a:bodyPr wrap="square">
            <a:spAutoFit/>
          </a:bodyPr>
          <a:lstStyle/>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I learnt that I don’t have to fit</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in, I can follow my dreams.</a:t>
            </a:r>
          </a:p>
        </p:txBody>
      </p:sp>
      <p:sp>
        <p:nvSpPr>
          <p:cNvPr id="26" name="TextBox 25">
            <a:extLst>
              <a:ext uri="{FF2B5EF4-FFF2-40B4-BE49-F238E27FC236}">
                <a16:creationId xmlns:a16="http://schemas.microsoft.com/office/drawing/2014/main" id="{4CA2B479-E291-4FF9-AAA2-30CB7B06BDE9}"/>
              </a:ext>
            </a:extLst>
          </p:cNvPr>
          <p:cNvSpPr txBox="1"/>
          <p:nvPr/>
        </p:nvSpPr>
        <p:spPr>
          <a:xfrm>
            <a:off x="3618722" y="4442701"/>
            <a:ext cx="2340429" cy="1021556"/>
          </a:xfrm>
          <a:prstGeom prst="roundRect">
            <a:avLst/>
          </a:prstGeom>
          <a:solidFill>
            <a:srgbClr val="130D42"/>
          </a:solidFill>
          <a:ln>
            <a:solidFill>
              <a:srgbClr val="130D42"/>
            </a:solidFill>
          </a:ln>
        </p:spPr>
        <p:txBody>
          <a:bodyPr wrap="square">
            <a:spAutoFit/>
          </a:bodyPr>
          <a:lstStyle/>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You don’t have to do what</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everyone else wants, follow your</a:t>
            </a:r>
          </a:p>
          <a:p>
            <a:r>
              <a:rPr lang="en-GB" sz="1200" i="1" dirty="0">
                <a:solidFill>
                  <a:schemeClr val="bg1"/>
                </a:solidFill>
                <a:latin typeface="Lato Medium" panose="020F0502020204030203" pitchFamily="34" charset="0"/>
                <a:ea typeface="Lato Medium" panose="020F0502020204030203" pitchFamily="34" charset="0"/>
                <a:cs typeface="Lato Medium" panose="020F0502020204030203" pitchFamily="34" charset="0"/>
              </a:rPr>
              <a:t>heart and do what’s right for you.</a:t>
            </a:r>
            <a:r>
              <a:rPr lang="en-GB" dirty="0"/>
              <a:t>.</a:t>
            </a:r>
          </a:p>
        </p:txBody>
      </p:sp>
    </p:spTree>
    <p:extLst>
      <p:ext uri="{BB962C8B-B14F-4D97-AF65-F5344CB8AC3E}">
        <p14:creationId xmlns:p14="http://schemas.microsoft.com/office/powerpoint/2010/main" val="3259428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DD10-D26D-4959-8401-FE7D363B6800}"/>
              </a:ext>
            </a:extLst>
          </p:cNvPr>
          <p:cNvSpPr>
            <a:spLocks noGrp="1"/>
          </p:cNvSpPr>
          <p:nvPr>
            <p:ph type="title"/>
          </p:nvPr>
        </p:nvSpPr>
        <p:spPr/>
        <p:txBody>
          <a:bodyPr/>
          <a:lstStyle/>
          <a:p>
            <a:r>
              <a:rPr lang="en-GB" dirty="0">
                <a:solidFill>
                  <a:srgbClr val="130D42"/>
                </a:solidFill>
                <a:latin typeface="Kalam" panose="02000000000000000000" pitchFamily="2" charset="0"/>
                <a:cs typeface="Kalam" panose="02000000000000000000" pitchFamily="2" charset="0"/>
              </a:rPr>
              <a:t>Where we’re going</a:t>
            </a:r>
          </a:p>
        </p:txBody>
      </p:sp>
      <p:sp>
        <p:nvSpPr>
          <p:cNvPr id="3" name="Content Placeholder 2">
            <a:extLst>
              <a:ext uri="{FF2B5EF4-FFF2-40B4-BE49-F238E27FC236}">
                <a16:creationId xmlns:a16="http://schemas.microsoft.com/office/drawing/2014/main" id="{B57AB580-4BF5-4AF1-911D-2AB3B76C4DEA}"/>
              </a:ext>
            </a:extLst>
          </p:cNvPr>
          <p:cNvSpPr>
            <a:spLocks noGrp="1"/>
          </p:cNvSpPr>
          <p:nvPr>
            <p:ph idx="1"/>
          </p:nvPr>
        </p:nvSpPr>
        <p:spPr>
          <a:xfrm>
            <a:off x="471488" y="2159538"/>
            <a:ext cx="5915024" cy="3461712"/>
          </a:xfrm>
        </p:spPr>
        <p:txBody>
          <a:bodyPr>
            <a:normAutofit/>
          </a:bodyPr>
          <a:lstStyle/>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want to do more. We’ve been fortunate enough to be able to pivot to delivering </a:t>
            </a:r>
            <a:r>
              <a:rPr lang="en-GB" sz="1300" i="1"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Stripes </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remotely, but COVID has paused much of the work we had planned to complete our second show, reach more children, and provide CPD to teachers that helps them make music and support conversations about emotional wellbeing and mental health. </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We’re also in the early stages of discussion with various partners about adapting our work to other contexts, including secondary school children and vulnerable adults. Funding allowing, we will be returning to Snape Maltings in 2022 to complete our second show and working specifically with two groups; young adults in pupil referral units and people living with dementias and their carers.  </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In order to take the next steps as a group and solidify our future, we are planning to become a Charitable Incorporated Organisation [CIO]. You can read more about the detail of this kind of </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hlinkClick r:id="rId2"/>
              </a:rPr>
              <a:t>charitable structure </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and the </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hlinkClick r:id="rId3"/>
              </a:rPr>
              <a:t>role of trustees</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but at the most basic level it means that we become a more formally structured organisation, with the benefits and support of a board of trustees and charitable tax relief, including </a:t>
            </a:r>
            <a:r>
              <a:rPr lang="en-GB" sz="1300" i="1"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Gift Aid</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a:t>
            </a:r>
            <a:endParaRPr lang="en-GB" sz="1300" dirty="0">
              <a:latin typeface="Lato Medium" panose="020F0502020204030203" pitchFamily="34" charset="0"/>
              <a:ea typeface="Lato Medium" panose="020F0502020204030203" pitchFamily="34" charset="0"/>
              <a:cs typeface="Lato Medium" panose="020F0502020204030203" pitchFamily="34" charset="0"/>
            </a:endParaRPr>
          </a:p>
        </p:txBody>
      </p:sp>
      <p:sp>
        <p:nvSpPr>
          <p:cNvPr id="5" name="Slide Number Placeholder 4">
            <a:extLst>
              <a:ext uri="{FF2B5EF4-FFF2-40B4-BE49-F238E27FC236}">
                <a16:creationId xmlns:a16="http://schemas.microsoft.com/office/drawing/2014/main" id="{781FD45E-6372-4C98-AB0E-765AAD3EA072}"/>
              </a:ext>
            </a:extLst>
          </p:cNvPr>
          <p:cNvSpPr>
            <a:spLocks noGrp="1"/>
          </p:cNvSpPr>
          <p:nvPr>
            <p:ph type="sldNum" sz="quarter" idx="12"/>
          </p:nvPr>
        </p:nvSpPr>
        <p:spPr/>
        <p:txBody>
          <a:bodyPr/>
          <a:lstStyle/>
          <a:p>
            <a:r>
              <a:rPr lang="en-GB" sz="12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3</a:t>
            </a:r>
            <a:endParaRPr lang="en-GB"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pic>
        <p:nvPicPr>
          <p:cNvPr id="9" name="Picture 8" descr="Members of HtD facing out from the stage, into theatre lights.">
            <a:extLst>
              <a:ext uri="{FF2B5EF4-FFF2-40B4-BE49-F238E27FC236}">
                <a16:creationId xmlns:a16="http://schemas.microsoft.com/office/drawing/2014/main" id="{FFBFD1CC-6115-4A93-A259-D70E20784A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9124" y="5621250"/>
            <a:ext cx="5339752" cy="3560147"/>
          </a:xfrm>
          <a:prstGeom prst="rect">
            <a:avLst/>
          </a:prstGeom>
          <a:ln>
            <a:solidFill>
              <a:srgbClr val="130D42"/>
            </a:solidFill>
          </a:ln>
        </p:spPr>
      </p:pic>
    </p:spTree>
    <p:extLst>
      <p:ext uri="{BB962C8B-B14F-4D97-AF65-F5344CB8AC3E}">
        <p14:creationId xmlns:p14="http://schemas.microsoft.com/office/powerpoint/2010/main" val="2098209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DD10-D26D-4959-8401-FE7D363B6800}"/>
              </a:ext>
            </a:extLst>
          </p:cNvPr>
          <p:cNvSpPr>
            <a:spLocks noGrp="1"/>
          </p:cNvSpPr>
          <p:nvPr>
            <p:ph type="title"/>
          </p:nvPr>
        </p:nvSpPr>
        <p:spPr/>
        <p:txBody>
          <a:bodyPr/>
          <a:lstStyle/>
          <a:p>
            <a:r>
              <a:rPr lang="en-GB" dirty="0">
                <a:solidFill>
                  <a:srgbClr val="130D42"/>
                </a:solidFill>
                <a:latin typeface="Kalam" panose="02000000000000000000" pitchFamily="2" charset="0"/>
                <a:cs typeface="Kalam" panose="02000000000000000000" pitchFamily="2" charset="0"/>
              </a:rPr>
              <a:t>How you could help  </a:t>
            </a:r>
          </a:p>
        </p:txBody>
      </p:sp>
      <p:sp>
        <p:nvSpPr>
          <p:cNvPr id="3" name="Content Placeholder 2">
            <a:extLst>
              <a:ext uri="{FF2B5EF4-FFF2-40B4-BE49-F238E27FC236}">
                <a16:creationId xmlns:a16="http://schemas.microsoft.com/office/drawing/2014/main" id="{B57AB580-4BF5-4AF1-911D-2AB3B76C4DEA}"/>
              </a:ext>
            </a:extLst>
          </p:cNvPr>
          <p:cNvSpPr>
            <a:spLocks noGrp="1"/>
          </p:cNvSpPr>
          <p:nvPr>
            <p:ph idx="1"/>
          </p:nvPr>
        </p:nvSpPr>
        <p:spPr>
          <a:xfrm>
            <a:off x="471488" y="2159538"/>
            <a:ext cx="5915024" cy="4521180"/>
          </a:xfrm>
        </p:spPr>
        <p:txBody>
          <a:bodyPr>
            <a:normAutofit/>
          </a:bodyPr>
          <a:lstStyle/>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hope you might be interested in helping us to take the next steps, as we become a CIO and establish ourselves in the charitable landscape. </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We’re looking for trustees who can: </a:t>
            </a: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be ambassadors for Hold the Drama and for our work;</a:t>
            </a: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help shape the strategic development and governance of Hold the Drama and set charitable objectives;</a:t>
            </a: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connect us with new audiences and sources of funding;</a:t>
            </a: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make sure that resources are used appropriately in the meeting of our charitable objectives and monitored;</a:t>
            </a: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participate in the cycle of meetings that will ensure the smooth and effective running of Hold the Drama.</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We’re particularly keen to meet trustees with experience in business or finance. </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plan our operations around school terms but we expect to be flexible in timetabling trustee meetings, both online and in person. </a:t>
            </a:r>
          </a:p>
        </p:txBody>
      </p:sp>
      <p:sp>
        <p:nvSpPr>
          <p:cNvPr id="5" name="Slide Number Placeholder 4">
            <a:extLst>
              <a:ext uri="{FF2B5EF4-FFF2-40B4-BE49-F238E27FC236}">
                <a16:creationId xmlns:a16="http://schemas.microsoft.com/office/drawing/2014/main" id="{781FD45E-6372-4C98-AB0E-765AAD3EA072}"/>
              </a:ext>
            </a:extLst>
          </p:cNvPr>
          <p:cNvSpPr>
            <a:spLocks noGrp="1"/>
          </p:cNvSpPr>
          <p:nvPr>
            <p:ph type="sldNum" sz="quarter" idx="12"/>
          </p:nvPr>
        </p:nvSpPr>
        <p:spPr/>
        <p:txBody>
          <a:bodyPr/>
          <a:lstStyle/>
          <a:p>
            <a:r>
              <a:rPr lang="en-GB" sz="12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4</a:t>
            </a:r>
            <a:endParaRPr lang="en-GB"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pic>
        <p:nvPicPr>
          <p:cNvPr id="12" name="Picture 11" descr="HtD on stage playing in a circle on stage&#10;&#10;">
            <a:extLst>
              <a:ext uri="{FF2B5EF4-FFF2-40B4-BE49-F238E27FC236}">
                <a16:creationId xmlns:a16="http://schemas.microsoft.com/office/drawing/2014/main" id="{005293AE-8F43-49B2-A3EF-01473313F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890" y="5743170"/>
            <a:ext cx="5340220" cy="3560147"/>
          </a:xfrm>
          <a:prstGeom prst="rect">
            <a:avLst/>
          </a:prstGeom>
          <a:ln>
            <a:solidFill>
              <a:srgbClr val="130D42"/>
            </a:solidFill>
          </a:ln>
        </p:spPr>
      </p:pic>
    </p:spTree>
    <p:extLst>
      <p:ext uri="{BB962C8B-B14F-4D97-AF65-F5344CB8AC3E}">
        <p14:creationId xmlns:p14="http://schemas.microsoft.com/office/powerpoint/2010/main" val="4071328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DD10-D26D-4959-8401-FE7D363B6800}"/>
              </a:ext>
            </a:extLst>
          </p:cNvPr>
          <p:cNvSpPr>
            <a:spLocks noGrp="1"/>
          </p:cNvSpPr>
          <p:nvPr>
            <p:ph type="title"/>
          </p:nvPr>
        </p:nvSpPr>
        <p:spPr/>
        <p:txBody>
          <a:bodyPr/>
          <a:lstStyle/>
          <a:p>
            <a:r>
              <a:rPr lang="en-GB" dirty="0">
                <a:solidFill>
                  <a:srgbClr val="130D42"/>
                </a:solidFill>
                <a:latin typeface="Kalam" panose="02000000000000000000" pitchFamily="2" charset="0"/>
                <a:cs typeface="Kalam" panose="02000000000000000000" pitchFamily="2" charset="0"/>
              </a:rPr>
              <a:t>Application process</a:t>
            </a:r>
          </a:p>
        </p:txBody>
      </p:sp>
      <p:sp>
        <p:nvSpPr>
          <p:cNvPr id="3" name="Content Placeholder 2">
            <a:extLst>
              <a:ext uri="{FF2B5EF4-FFF2-40B4-BE49-F238E27FC236}">
                <a16:creationId xmlns:a16="http://schemas.microsoft.com/office/drawing/2014/main" id="{B57AB580-4BF5-4AF1-911D-2AB3B76C4DEA}"/>
              </a:ext>
            </a:extLst>
          </p:cNvPr>
          <p:cNvSpPr>
            <a:spLocks noGrp="1"/>
          </p:cNvSpPr>
          <p:nvPr>
            <p:ph idx="1"/>
          </p:nvPr>
        </p:nvSpPr>
        <p:spPr>
          <a:xfrm>
            <a:off x="471488" y="2159538"/>
            <a:ext cx="5915024" cy="4521180"/>
          </a:xfrm>
        </p:spPr>
        <p:txBody>
          <a:bodyPr>
            <a:normAutofit/>
          </a:bodyPr>
          <a:lstStyle/>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hope that what we’ve said piques your interest and that Hold the Drama sounds like an organisation of which you’d like to be part.</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If that’s the case, the next steps are very simple:</a:t>
            </a:r>
          </a:p>
          <a:p>
            <a:pPr marL="0" indent="0">
              <a:buNone/>
            </a:pPr>
            <a:endPar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Get in touch with us by emailing </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hlinkClick r:id="rId2"/>
              </a:rPr>
              <a:t>info@holdthedrama.co.uk</a:t>
            </a: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and we can arrange an informal chat over the phone, online, or in person as suits you.</a:t>
            </a:r>
          </a:p>
          <a:p>
            <a:pPr marL="342900" lvl="1" indent="0">
              <a:buNone/>
            </a:pPr>
            <a:endPar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a:p>
            <a:pPr lvl="1"/>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If you’d like to apply directly, then please send us a CV and cover letter telling us about your experience and why you’d like to be one of our trustees.</a:t>
            </a:r>
          </a:p>
          <a:p>
            <a:pPr marL="342900" lvl="1" indent="0">
              <a:buNone/>
            </a:pPr>
            <a:endPar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We’ll respond within five working days to all enquiries and applications, and probably much more quickly than that. </a:t>
            </a:r>
          </a:p>
          <a:p>
            <a:pPr marL="0"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We look forward to meeting you.</a:t>
            </a:r>
          </a:p>
          <a:p>
            <a:pPr marL="0" indent="0">
              <a:buNone/>
            </a:pPr>
            <a:endParaRPr lang="en-GB" sz="16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a:p>
            <a:pPr marL="342900" lvl="1" indent="0">
              <a:buNone/>
            </a:pPr>
            <a:endPar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a:p>
            <a:pPr marL="342900" lvl="1" indent="0">
              <a:buNone/>
            </a:pPr>
            <a:r>
              <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rPr>
              <a:t> </a:t>
            </a:r>
          </a:p>
          <a:p>
            <a:pPr lvl="1"/>
            <a:endParaRPr lang="en-GB" sz="1300"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sp>
        <p:nvSpPr>
          <p:cNvPr id="5" name="Slide Number Placeholder 4">
            <a:extLst>
              <a:ext uri="{FF2B5EF4-FFF2-40B4-BE49-F238E27FC236}">
                <a16:creationId xmlns:a16="http://schemas.microsoft.com/office/drawing/2014/main" id="{781FD45E-6372-4C98-AB0E-765AAD3EA072}"/>
              </a:ext>
            </a:extLst>
          </p:cNvPr>
          <p:cNvSpPr>
            <a:spLocks noGrp="1"/>
          </p:cNvSpPr>
          <p:nvPr>
            <p:ph type="sldNum" sz="quarter" idx="12"/>
          </p:nvPr>
        </p:nvSpPr>
        <p:spPr/>
        <p:txBody>
          <a:bodyPr/>
          <a:lstStyle/>
          <a:p>
            <a:r>
              <a:rPr lang="en-GB" sz="1200">
                <a:solidFill>
                  <a:srgbClr val="130D42"/>
                </a:solidFill>
                <a:latin typeface="Lato Medium" panose="020F0502020204030203" pitchFamily="34" charset="0"/>
                <a:ea typeface="Lato Medium" panose="020F0502020204030203" pitchFamily="34" charset="0"/>
                <a:cs typeface="Lato Medium" panose="020F0502020204030203" pitchFamily="34" charset="0"/>
              </a:rPr>
              <a:t>4</a:t>
            </a:r>
            <a:endParaRPr lang="en-GB" dirty="0">
              <a:solidFill>
                <a:srgbClr val="130D42"/>
              </a:solidFill>
              <a:latin typeface="Lato Medium" panose="020F0502020204030203" pitchFamily="34" charset="0"/>
              <a:ea typeface="Lato Medium" panose="020F0502020204030203" pitchFamily="34" charset="0"/>
              <a:cs typeface="Lato Medium" panose="020F0502020204030203" pitchFamily="34" charset="0"/>
            </a:endParaRPr>
          </a:p>
        </p:txBody>
      </p:sp>
      <p:pic>
        <p:nvPicPr>
          <p:cNvPr id="14" name="Picture 13" descr="HtD on stage facing the audience, photographed from the front">
            <a:extLst>
              <a:ext uri="{FF2B5EF4-FFF2-40B4-BE49-F238E27FC236}">
                <a16:creationId xmlns:a16="http://schemas.microsoft.com/office/drawing/2014/main" id="{622BE091-A62D-4172-8645-133EBC342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888" y="5712674"/>
            <a:ext cx="5340219" cy="3560146"/>
          </a:xfrm>
          <a:prstGeom prst="rect">
            <a:avLst/>
          </a:prstGeom>
          <a:ln>
            <a:solidFill>
              <a:srgbClr val="130D42"/>
            </a:solidFill>
          </a:ln>
        </p:spPr>
      </p:pic>
    </p:spTree>
    <p:extLst>
      <p:ext uri="{BB962C8B-B14F-4D97-AF65-F5344CB8AC3E}">
        <p14:creationId xmlns:p14="http://schemas.microsoft.com/office/powerpoint/2010/main" val="18758290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1044</TotalTime>
  <Words>1041</Words>
  <Application>Microsoft Office PowerPoint</Application>
  <PresentationFormat>A4 Paper (210x297 mm)</PresentationFormat>
  <Paragraphs>59</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Kalam</vt:lpstr>
      <vt:lpstr>Lato Medium</vt:lpstr>
      <vt:lpstr>Office Theme</vt:lpstr>
      <vt:lpstr>Cover page</vt:lpstr>
      <vt:lpstr>Introducing Hold the Drama</vt:lpstr>
      <vt:lpstr>What we do</vt:lpstr>
      <vt:lpstr>Where we’re going</vt:lpstr>
      <vt:lpstr>How you could help  </vt:lpstr>
      <vt:lpstr>Application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Edgcumbe</dc:creator>
  <cp:lastModifiedBy>Edward Edgcumbe</cp:lastModifiedBy>
  <cp:revision>4</cp:revision>
  <dcterms:created xsi:type="dcterms:W3CDTF">2021-04-04T14:16:27Z</dcterms:created>
  <dcterms:modified xsi:type="dcterms:W3CDTF">2021-10-07T07:36:53Z</dcterms:modified>
</cp:coreProperties>
</file>